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71" r:id="rId7"/>
    <p:sldId id="272" r:id="rId8"/>
    <p:sldId id="260" r:id="rId9"/>
    <p:sldId id="274" r:id="rId10"/>
    <p:sldId id="263" r:id="rId11"/>
    <p:sldId id="275" r:id="rId12"/>
    <p:sldId id="262" r:id="rId13"/>
    <p:sldId id="270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ub Winters" initials="HW" lastIdx="3" clrIdx="0">
    <p:extLst>
      <p:ext uri="{19B8F6BF-5375-455C-9EA6-DF929625EA0E}">
        <p15:presenceInfo xmlns:p15="http://schemas.microsoft.com/office/powerpoint/2012/main" userId="S-1-5-21-3186636473-1382026690-3915318553-398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ijl, gemiddeld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4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E7006-B1A7-41B5-BC89-3F25311119FD}" type="datetimeFigureOut">
              <a:rPr lang="nl-NL" smtClean="0"/>
              <a:t>23-4-2019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97D7C-8728-46B8-AA2A-B3633897AB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19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E7006-B1A7-41B5-BC89-3F25311119FD}" type="datetimeFigureOut">
              <a:rPr lang="nl-NL" smtClean="0"/>
              <a:t>23-4-2019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97D7C-8728-46B8-AA2A-B3633897AB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8265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E7006-B1A7-41B5-BC89-3F25311119FD}" type="datetimeFigureOut">
              <a:rPr lang="nl-NL" smtClean="0"/>
              <a:t>23-4-2019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97D7C-8728-46B8-AA2A-B3633897AB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8116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E7006-B1A7-41B5-BC89-3F25311119FD}" type="datetimeFigureOut">
              <a:rPr lang="nl-NL" smtClean="0"/>
              <a:t>23-4-2019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97D7C-8728-46B8-AA2A-B3633897AB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662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E7006-B1A7-41B5-BC89-3F25311119FD}" type="datetimeFigureOut">
              <a:rPr lang="nl-NL" smtClean="0"/>
              <a:t>23-4-2019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97D7C-8728-46B8-AA2A-B3633897AB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6879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E7006-B1A7-41B5-BC89-3F25311119FD}" type="datetimeFigureOut">
              <a:rPr lang="nl-NL" smtClean="0"/>
              <a:t>23-4-2019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97D7C-8728-46B8-AA2A-B3633897AB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666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E7006-B1A7-41B5-BC89-3F25311119FD}" type="datetimeFigureOut">
              <a:rPr lang="nl-NL" smtClean="0"/>
              <a:t>23-4-2019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97D7C-8728-46B8-AA2A-B3633897AB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9935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E7006-B1A7-41B5-BC89-3F25311119FD}" type="datetimeFigureOut">
              <a:rPr lang="nl-NL" smtClean="0"/>
              <a:t>23-4-2019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97D7C-8728-46B8-AA2A-B3633897AB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950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E7006-B1A7-41B5-BC89-3F25311119FD}" type="datetimeFigureOut">
              <a:rPr lang="nl-NL" smtClean="0"/>
              <a:t>23-4-2019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97D7C-8728-46B8-AA2A-B3633897AB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2367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E7006-B1A7-41B5-BC89-3F25311119FD}" type="datetimeFigureOut">
              <a:rPr lang="nl-NL" smtClean="0"/>
              <a:t>23-4-2019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97D7C-8728-46B8-AA2A-B3633897AB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4618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E7006-B1A7-41B5-BC89-3F25311119FD}" type="datetimeFigureOut">
              <a:rPr lang="nl-NL" smtClean="0"/>
              <a:t>23-4-2019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97D7C-8728-46B8-AA2A-B3633897AB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20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E7006-B1A7-41B5-BC89-3F25311119FD}" type="datetimeFigureOut">
              <a:rPr lang="nl-NL" smtClean="0"/>
              <a:t>23-4-2019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97D7C-8728-46B8-AA2A-B3633897AB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849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1642147" y="1916937"/>
            <a:ext cx="905497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800" b="1" dirty="0" smtClean="0">
                <a:solidFill>
                  <a:schemeClr val="accent6">
                    <a:lumMod val="75000"/>
                  </a:schemeClr>
                </a:solidFill>
              </a:rPr>
              <a:t>Productomschrijving Dagbesteding</a:t>
            </a:r>
            <a:endParaRPr lang="nl-NL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39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1085486" y="213494"/>
            <a:ext cx="281378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800" b="1" dirty="0">
                <a:solidFill>
                  <a:schemeClr val="accent6">
                    <a:lumMod val="75000"/>
                  </a:schemeClr>
                </a:solidFill>
              </a:rPr>
              <a:t>9</a:t>
            </a:r>
            <a:r>
              <a:rPr lang="nl-NL" sz="4800" b="1" dirty="0" smtClean="0">
                <a:solidFill>
                  <a:schemeClr val="accent6">
                    <a:lumMod val="75000"/>
                  </a:schemeClr>
                </a:solidFill>
              </a:rPr>
              <a:t>. Vervoer</a:t>
            </a:r>
            <a:endParaRPr lang="nl-NL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085486" y="1044491"/>
            <a:ext cx="1063591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Vaste start- en eindtijden in de dagbesteding: 10 uur beginnen en eindigen om 16 uur. 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Tussen 10 en 16 uur 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er ook mogelijkheid tot vervoer. Vervoer vindt plaats om het uur. </a:t>
            </a:r>
            <a:endParaRPr lang="nl-NL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185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2167526" y="2164214"/>
            <a:ext cx="7700698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4800" b="1" dirty="0" smtClean="0">
                <a:solidFill>
                  <a:schemeClr val="accent6">
                    <a:lumMod val="75000"/>
                  </a:schemeClr>
                </a:solidFill>
              </a:rPr>
              <a:t>Programma van Eisen</a:t>
            </a:r>
          </a:p>
          <a:p>
            <a:pPr algn="ctr"/>
            <a:r>
              <a:rPr lang="nl-NL" sz="4800" b="1" dirty="0" err="1" smtClean="0">
                <a:solidFill>
                  <a:schemeClr val="accent6">
                    <a:lumMod val="75000"/>
                  </a:schemeClr>
                </a:solidFill>
              </a:rPr>
              <a:t>Specifeke</a:t>
            </a:r>
            <a:r>
              <a:rPr lang="nl-NL" sz="4800" b="1" dirty="0" smtClean="0">
                <a:solidFill>
                  <a:schemeClr val="accent6">
                    <a:lumMod val="75000"/>
                  </a:schemeClr>
                </a:solidFill>
              </a:rPr>
              <a:t> Eisen Dagbesteding</a:t>
            </a:r>
          </a:p>
          <a:p>
            <a:pPr algn="ctr"/>
            <a:r>
              <a:rPr lang="nl-NL" sz="4400" i="1" dirty="0" smtClean="0">
                <a:solidFill>
                  <a:schemeClr val="accent6">
                    <a:lumMod val="75000"/>
                  </a:schemeClr>
                </a:solidFill>
              </a:rPr>
              <a:t>Concept</a:t>
            </a:r>
            <a:endParaRPr lang="nl-NL" sz="44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191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978806" y="1094839"/>
            <a:ext cx="106359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Elke dagbestedingsplek voorziet in een inclusief aanbod 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(niet gericht op specifieke problematiek) 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Aanbieders </a:t>
            </a: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zich inschrijven voor Dagactiviteit 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Ontwikkeling zijn </a:t>
            </a: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verplicht om zich ook in te schrijven voor Dagactiviteit 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Stabiel, </a:t>
            </a: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 is het mogelijk om af te schalen binnen 1 organisatie. 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Zorgaanbieders leveren beide producten op dezelfde locatie. </a:t>
            </a:r>
            <a:endParaRPr lang="nl-NL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Groepsgrootte wordt bepaald door de aanbieder</a:t>
            </a:r>
            <a:endParaRPr lang="nl-NL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Opleidingseisen staan 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vast (is </a:t>
            </a:r>
            <a:r>
              <a:rPr lang="nl-NL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productspecifiek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4" name="Rechthoek 3"/>
          <p:cNvSpPr/>
          <p:nvPr/>
        </p:nvSpPr>
        <p:spPr>
          <a:xfrm>
            <a:off x="2655206" y="263842"/>
            <a:ext cx="67678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800" b="1" dirty="0" smtClean="0">
                <a:solidFill>
                  <a:schemeClr val="accent6">
                    <a:lumMod val="75000"/>
                  </a:schemeClr>
                </a:solidFill>
              </a:rPr>
              <a:t>Eisen voor aanbieders (1)</a:t>
            </a:r>
            <a:endParaRPr lang="nl-NL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731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2670446" y="106814"/>
            <a:ext cx="662835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800" b="1" dirty="0" smtClean="0">
                <a:solidFill>
                  <a:schemeClr val="accent6">
                    <a:lumMod val="75000"/>
                  </a:schemeClr>
                </a:solidFill>
              </a:rPr>
              <a:t>Eisen voor aanbieders (2)</a:t>
            </a:r>
            <a:endParaRPr lang="nl-NL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115966" y="937811"/>
            <a:ext cx="106359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Zorgaanbieders beschikken over dagbestedingslocaties in de gemeente waarvoor zij zich 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inschrijven of hebben locaties in </a:t>
            </a: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een aanliggende 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woonplaats. Alleen </a:t>
            </a: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 een tekort aan aanbod voor inwoners binnen de gemeente, worden aanbieders met locaties buiten de gemeente 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ingeschreven.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Aanbieders werken aan </a:t>
            </a:r>
            <a:r>
              <a:rPr lang="nl-NL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afschaling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zorg waar dit mogelijk is. </a:t>
            </a: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Ontwikkeling naar Stabiel, van Stabiel naar voorliggende voorzieningen. Hierover worden concrete afspraken gemaakt in het ondersteuningsplan. 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aanbieder motiveert deze elementen en de elementen in de productomschrijving in een ‘Plan Dagbesteding’ (format wordt nog uitgewerkt). </a:t>
            </a:r>
            <a:endParaRPr lang="nl-N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174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1085486" y="470168"/>
            <a:ext cx="380745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800" b="1" dirty="0" smtClean="0">
                <a:solidFill>
                  <a:schemeClr val="accent6">
                    <a:lumMod val="75000"/>
                  </a:schemeClr>
                </a:solidFill>
              </a:rPr>
              <a:t>1. Doelstelling</a:t>
            </a:r>
            <a:endParaRPr lang="nl-NL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085486" y="1301165"/>
            <a:ext cx="106359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bevorderen of behouden van zelfredzaamheid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vertragen van de achteruitgang zelfredzaamheid</a:t>
            </a:r>
            <a:endParaRPr lang="nl-NL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endParaRPr lang="nl-NL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nl-NL" sz="28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Soorten Zelfredzaamheid: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De nadruk ligt op de mentale en fysieke zelfredzaamheid.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Sociale zelfredzaamheid kan een onderdeel zijn van het doel om dagbesteding in te zetten maar is nooit het hoofddoel. </a:t>
            </a:r>
            <a:endParaRPr lang="nl-NL" sz="2800" dirty="0"/>
          </a:p>
          <a:p>
            <a:r>
              <a:rPr lang="nl-NL" sz="2800" dirty="0"/>
              <a:t> </a:t>
            </a:r>
            <a:endParaRPr lang="nl-NL" sz="2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822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1085486" y="213494"/>
            <a:ext cx="485132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800" b="1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nl-NL" sz="4800" b="1" dirty="0" smtClean="0">
                <a:solidFill>
                  <a:schemeClr val="accent6">
                    <a:lumMod val="75000"/>
                  </a:schemeClr>
                </a:solidFill>
              </a:rPr>
              <a:t>. Uitgangspunten</a:t>
            </a:r>
            <a:endParaRPr lang="nl-NL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085486" y="1379771"/>
            <a:ext cx="1063591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2800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 </a:t>
            </a:r>
            <a:r>
              <a:rPr lang="nl-NL" sz="28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passend mogelijk: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talenten, mogelijkheden en ondersteuningsbehoefte van de inwoner staan centraal (niet de problematiek). </a:t>
            </a:r>
            <a:endParaRPr lang="nl-NL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endParaRPr lang="nl-NL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28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 lokaal mogelijk: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</a:t>
            </a:r>
            <a:r>
              <a:rPr lang="nl-NL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agbesteding vindt plaats in de wijk waar de inwoner woont. Als de benodigde dagbesteding niet aanwezig is in de wijk wordt naar het dichtstbijzijnde alternatief gekeken. </a:t>
            </a:r>
          </a:p>
          <a:p>
            <a:pPr lvl="0">
              <a:spcAft>
                <a:spcPts val="0"/>
              </a:spcAft>
            </a:pPr>
            <a:endParaRPr lang="nl-NL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28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Gericht op het bevorderen/behouden van zelfredzaamheid: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er wordt op de dagbesteding zoveel mogelijk gewerkt aan het bevorderen of behouden van fysieke en mentale zelfredzaamheid. </a:t>
            </a:r>
          </a:p>
        </p:txBody>
      </p:sp>
    </p:spTree>
    <p:extLst>
      <p:ext uri="{BB962C8B-B14F-4D97-AF65-F5344CB8AC3E}">
        <p14:creationId xmlns:p14="http://schemas.microsoft.com/office/powerpoint/2010/main" val="2140001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1085486" y="470168"/>
            <a:ext cx="31983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800" b="1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nl-NL" sz="4800" b="1" dirty="0" smtClean="0">
                <a:solidFill>
                  <a:schemeClr val="accent6">
                    <a:lumMod val="75000"/>
                  </a:schemeClr>
                </a:solidFill>
              </a:rPr>
              <a:t>. Resultaat</a:t>
            </a:r>
            <a:endParaRPr lang="nl-NL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085486" y="1301165"/>
            <a:ext cx="1063591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</a:t>
            </a: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aanleren en/of onderhouden van 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ADL vaardigheden en; </a:t>
            </a:r>
            <a:endParaRPr lang="nl-NL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Mantelzorg kunnen volhouden / ontlasten 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nl-NL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nl-NL" sz="28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bieden van een stabiele </a:t>
            </a:r>
            <a:r>
              <a:rPr lang="nl-NL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dagstructuur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lvl="0">
              <a:spcAft>
                <a:spcPts val="0"/>
              </a:spcAft>
            </a:pPr>
            <a:endParaRPr lang="nl-NL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Activerend </a:t>
            </a: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Werk als vervolg 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(voor de doelgroep tussen 16 en de pensioengerechtigde leeftijd) </a:t>
            </a:r>
            <a:endParaRPr lang="nl-N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endParaRPr lang="nl-NL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nl-NL" sz="28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Nevenresultaten (nooit hoofdresultaat van de ondersteuning): </a:t>
            </a:r>
          </a:p>
          <a:p>
            <a:pPr marL="457200" lvl="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l-NL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Sociale contacten bevorderen </a:t>
            </a:r>
          </a:p>
          <a:p>
            <a:pPr marL="457200" lvl="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hebben van een zinvolle </a:t>
            </a:r>
            <a:r>
              <a:rPr lang="nl-NL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daginvulling</a:t>
            </a:r>
            <a:endParaRPr lang="nl-NL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endParaRPr lang="nl-NL" sz="2800" dirty="0" smtClean="0">
              <a:solidFill>
                <a:schemeClr val="accent6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86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949008" y="346841"/>
            <a:ext cx="30752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800" b="1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nl-NL" sz="4800" b="1" dirty="0" smtClean="0">
                <a:solidFill>
                  <a:schemeClr val="accent6">
                    <a:lumMod val="75000"/>
                  </a:schemeClr>
                </a:solidFill>
              </a:rPr>
              <a:t>. Voor wie</a:t>
            </a:r>
            <a:endParaRPr lang="nl-NL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949008" y="1177838"/>
            <a:ext cx="10635916" cy="34778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nl-NL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Inwoners </a:t>
            </a:r>
            <a:r>
              <a:rPr lang="nl-NL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 verstandelijke, zintuiglijke, lichamelijke en/of </a:t>
            </a:r>
            <a:r>
              <a:rPr lang="nl-NL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psychische, geriatrische (dementie) beperking waarbij sprake is van een zelfredzaamheidsvraagstuk</a:t>
            </a:r>
            <a:endParaRPr lang="nl-NL" dirty="0" smtClean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>
              <a:spcAft>
                <a:spcPts val="0"/>
              </a:spcAft>
              <a:buFont typeface="+mj-lt"/>
              <a:buAutoNum type="arabicPeriod"/>
            </a:pPr>
            <a:r>
              <a:rPr lang="nl-NL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de pensioengerechtigde leeftijd hebben bereikt of;</a:t>
            </a:r>
          </a:p>
          <a:p>
            <a:pPr marL="914400" lvl="1" indent="-457200">
              <a:spcAft>
                <a:spcPts val="0"/>
              </a:spcAft>
              <a:buFont typeface="+mj-lt"/>
              <a:buAutoNum type="arabicPeriod"/>
            </a:pP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nl-NL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 de pensioengerechtigde leeftijd niet hebben bereikt maar waarvoor Activerend Werk 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niet passend is </a:t>
            </a:r>
            <a:r>
              <a:rPr lang="nl-NL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of;</a:t>
            </a:r>
            <a:endParaRPr lang="nl-NL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>
              <a:spcAft>
                <a:spcPts val="0"/>
              </a:spcAft>
              <a:buFont typeface="+mj-lt"/>
              <a:buAutoNum type="arabicPeriod"/>
            </a:pP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waarvan de mantelzorger 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belast is. </a:t>
            </a:r>
            <a:endParaRPr lang="nl-NL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799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1451246" y="0"/>
            <a:ext cx="74657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800" b="1" dirty="0">
                <a:solidFill>
                  <a:schemeClr val="accent6">
                    <a:lumMod val="75000"/>
                  </a:schemeClr>
                </a:solidFill>
              </a:rPr>
              <a:t>5</a:t>
            </a:r>
            <a:r>
              <a:rPr lang="nl-NL" sz="4800" b="1" dirty="0" smtClean="0">
                <a:solidFill>
                  <a:schemeClr val="accent6">
                    <a:lumMod val="75000"/>
                  </a:schemeClr>
                </a:solidFill>
              </a:rPr>
              <a:t>. Stabiel &amp; Ontwikkeling (1)</a:t>
            </a:r>
            <a:endParaRPr lang="nl-NL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948326" y="976194"/>
            <a:ext cx="1099983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u="sng" dirty="0" smtClean="0"/>
              <a:t>Stabiel</a:t>
            </a:r>
            <a:r>
              <a:rPr lang="nl-NL" sz="2000" u="sng" dirty="0"/>
              <a:t> </a:t>
            </a:r>
            <a:r>
              <a:rPr lang="nl-NL" sz="2000" u="sng" dirty="0" smtClean="0"/>
              <a:t>-</a:t>
            </a:r>
            <a:r>
              <a:rPr lang="nl-NL" sz="2000" b="1" u="sng" dirty="0" smtClean="0"/>
              <a:t> </a:t>
            </a:r>
            <a:r>
              <a:rPr lang="nl-NL" sz="2000" u="sng" dirty="0"/>
              <a:t>MBO </a:t>
            </a:r>
            <a:r>
              <a:rPr lang="nl-NL" sz="2000" u="sng" dirty="0" smtClean="0"/>
              <a:t>¾ ondersteuning </a:t>
            </a:r>
          </a:p>
          <a:p>
            <a:r>
              <a:rPr lang="nl-NL" sz="2000" dirty="0" smtClean="0"/>
              <a:t>De focus ligt op het stabiel houden van de situatie van de inwoner (er is geen concreet ontwikkeldoel) door </a:t>
            </a:r>
          </a:p>
          <a:p>
            <a:pPr marL="342900" indent="-342900">
              <a:buFont typeface="Calibri" panose="020F0502020204030204" pitchFamily="34" charset="0"/>
              <a:buChar char="⁻"/>
            </a:pPr>
            <a:r>
              <a:rPr lang="nl-NL" sz="2000" dirty="0"/>
              <a:t> </a:t>
            </a:r>
            <a:r>
              <a:rPr lang="nl-NL" sz="2000" dirty="0" smtClean="0"/>
              <a:t> het bieden van structuur</a:t>
            </a:r>
          </a:p>
          <a:p>
            <a:pPr marL="457200" indent="-457200">
              <a:buFontTx/>
              <a:buChar char="-"/>
            </a:pPr>
            <a:r>
              <a:rPr lang="nl-NL" sz="2000" dirty="0" smtClean="0"/>
              <a:t>het ontlasten van de </a:t>
            </a:r>
            <a:r>
              <a:rPr lang="nl-NL" sz="2000" dirty="0" smtClean="0"/>
              <a:t>mantelzorger</a:t>
            </a:r>
          </a:p>
          <a:p>
            <a:pPr marL="457200" indent="-457200">
              <a:buFontTx/>
              <a:buChar char="-"/>
            </a:pPr>
            <a:r>
              <a:rPr lang="nl-NL" sz="2000" dirty="0"/>
              <a:t>h</a:t>
            </a:r>
            <a:r>
              <a:rPr lang="nl-NL" sz="2000" dirty="0" smtClean="0"/>
              <a:t>et aanbieden van een gevarieerd aanbod van activiteiten gericht op het fysiek en mentaal welbevinde</a:t>
            </a:r>
            <a:r>
              <a:rPr lang="nl-NL" sz="2000" dirty="0" smtClean="0"/>
              <a:t>n en een gezonde leefstijl (voeding, beweging etc.). </a:t>
            </a:r>
            <a:endParaRPr lang="nl-NL" sz="2000" dirty="0" smtClean="0"/>
          </a:p>
          <a:p>
            <a:pPr marL="457200" indent="-457200">
              <a:buFontTx/>
              <a:buChar char="-"/>
            </a:pPr>
            <a:r>
              <a:rPr lang="nl-NL" sz="2000" dirty="0" smtClean="0"/>
              <a:t>prikkelen tot ontwikkeling (indien mogelijk) </a:t>
            </a:r>
            <a:endParaRPr lang="nl-NL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nl-NL" sz="2000" dirty="0"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ndersteuning </a:t>
            </a:r>
            <a:r>
              <a:rPr lang="nl-NL" sz="2000" dirty="0">
                <a:ea typeface="Calibri" panose="020F0502020204030204" pitchFamily="34" charset="0"/>
                <a:cs typeface="Times New Roman" panose="02020603050405020304" pitchFamily="18" charset="0"/>
              </a:rPr>
              <a:t>op </a:t>
            </a:r>
            <a:r>
              <a:rPr lang="nl-N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algemene </a:t>
            </a:r>
            <a:r>
              <a:rPr lang="nl-NL" sz="2000" dirty="0">
                <a:ea typeface="Calibri" panose="020F0502020204030204" pitchFamily="34" charset="0"/>
                <a:cs typeface="Times New Roman" panose="02020603050405020304" pitchFamily="18" charset="0"/>
              </a:rPr>
              <a:t>dagelijkse </a:t>
            </a:r>
            <a:r>
              <a:rPr lang="nl-N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levensverrichtingen (ADL)</a:t>
            </a:r>
          </a:p>
          <a:p>
            <a:endParaRPr lang="nl-NL" sz="2000" dirty="0" smtClean="0"/>
          </a:p>
          <a:p>
            <a:r>
              <a:rPr lang="nl-NL" sz="2000" dirty="0" smtClean="0"/>
              <a:t>Voorbeeld casuïstiek: </a:t>
            </a:r>
          </a:p>
          <a:p>
            <a:pPr marL="457200" indent="-457200">
              <a:buFontTx/>
              <a:buChar char="-"/>
            </a:pPr>
            <a:r>
              <a:rPr lang="nl-NL" sz="2000" dirty="0" smtClean="0"/>
              <a:t>Een inwoner met vergevorderde dementie </a:t>
            </a:r>
          </a:p>
          <a:p>
            <a:pPr marL="457200" indent="-457200">
              <a:buFontTx/>
              <a:buChar char="-"/>
            </a:pPr>
            <a:r>
              <a:rPr lang="nl-NL" sz="2000" dirty="0" smtClean="0"/>
              <a:t>Overbelaste mantelzorger van een inwoner zonder duidelijke ontwikkelingsvraag</a:t>
            </a:r>
          </a:p>
          <a:p>
            <a:pPr marL="457200" indent="-457200">
              <a:buFontTx/>
              <a:buChar char="-"/>
            </a:pPr>
            <a:endParaRPr lang="nl-NL" sz="20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nl-NL" sz="2000" dirty="0" smtClean="0"/>
              <a:t>Vinger aan de pols door lokale toegang (geen uitgebreid Mijn Plan/Ons Plan)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nl-NL" sz="2000" dirty="0" smtClean="0"/>
              <a:t>Er wordt onderzocht of dit na één jaar (in 2021) kan worden doorontwikkeld naar een algemene voorziening met toegangscriteria in de gemeente Arnhem. 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154517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2076086" y="119648"/>
            <a:ext cx="74657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800" b="1" dirty="0">
                <a:solidFill>
                  <a:schemeClr val="accent6">
                    <a:lumMod val="75000"/>
                  </a:schemeClr>
                </a:solidFill>
              </a:rPr>
              <a:t>5</a:t>
            </a:r>
            <a:r>
              <a:rPr lang="nl-NL" sz="4800" b="1" dirty="0" smtClean="0">
                <a:solidFill>
                  <a:schemeClr val="accent6">
                    <a:lumMod val="75000"/>
                  </a:schemeClr>
                </a:solidFill>
              </a:rPr>
              <a:t>. Stabiel &amp; Ontwikkeling (2)</a:t>
            </a:r>
            <a:endParaRPr lang="nl-NL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902606" y="1276450"/>
            <a:ext cx="106359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u="sng" dirty="0" smtClean="0"/>
              <a:t>Ontwikkeling – Deel HBO ondersteuning (percentage moet nog bepaald worden)</a:t>
            </a:r>
            <a:endParaRPr lang="nl-NL" sz="2000" dirty="0"/>
          </a:p>
          <a:p>
            <a:r>
              <a:rPr lang="nl-NL" sz="2000" dirty="0"/>
              <a:t>Hierbij ligt de </a:t>
            </a:r>
            <a:r>
              <a:rPr lang="nl-NL" sz="2000" dirty="0" smtClean="0"/>
              <a:t>nadruk op het actief verbeteren of voorkomen van </a:t>
            </a:r>
            <a:r>
              <a:rPr lang="nl-NL" sz="2000" dirty="0" smtClean="0"/>
              <a:t>verslechtering (behouden) </a:t>
            </a:r>
            <a:r>
              <a:rPr lang="nl-NL" sz="2000" dirty="0" smtClean="0"/>
              <a:t>van </a:t>
            </a:r>
            <a:r>
              <a:rPr lang="nl-NL" sz="2000" dirty="0"/>
              <a:t>de zelfredzaamheid van de inwoner </a:t>
            </a:r>
            <a:r>
              <a:rPr lang="nl-NL" sz="2000" dirty="0" smtClean="0"/>
              <a:t>door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 smtClean="0"/>
              <a:t>Het stellen van ontwikkeldoelen in het plan van de inwoner die na 3 maanden worden geëvalueerd en;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/>
              <a:t>H</a:t>
            </a:r>
            <a:r>
              <a:rPr lang="nl-NL" sz="2000" dirty="0" smtClean="0"/>
              <a:t>et </a:t>
            </a:r>
            <a:r>
              <a:rPr lang="nl-NL" sz="2000" dirty="0" smtClean="0"/>
              <a:t>methodisch </a:t>
            </a:r>
            <a:r>
              <a:rPr lang="nl-NL" sz="2000" dirty="0" smtClean="0"/>
              <a:t>trainen, aanleren en actief onderhouden </a:t>
            </a:r>
            <a:r>
              <a:rPr lang="nl-NL" sz="2000" dirty="0" smtClean="0"/>
              <a:t>van vaardigheden aan de hand van deze </a:t>
            </a:r>
            <a:r>
              <a:rPr lang="nl-NL" sz="2000" dirty="0" smtClean="0"/>
              <a:t>ontwikkeldoelen. Hierbij wordt aangesloten bij de talenten van de inwoner; </a:t>
            </a:r>
            <a:endParaRPr lang="nl-N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 smtClean="0"/>
          </a:p>
          <a:p>
            <a:r>
              <a:rPr lang="nl-NL" sz="2000" dirty="0" smtClean="0"/>
              <a:t>Subdoelen gelijk aan de hoofddoelen van Stabiel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/>
              <a:t>het bieden van structuur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/>
              <a:t>het ontlasten van de </a:t>
            </a:r>
            <a:r>
              <a:rPr lang="nl-NL" sz="2000" dirty="0" smtClean="0"/>
              <a:t>mantelzorger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 smtClean="0"/>
              <a:t>het </a:t>
            </a:r>
            <a:r>
              <a:rPr lang="nl-NL" sz="2000" dirty="0"/>
              <a:t>aanbieden van een gevarieerd aanbod van activiteiten gericht op het fysiek en mentaal welbevinden en een gezonde leefstijl (voeding, beweging etc.). </a:t>
            </a:r>
            <a:endParaRPr lang="nl-N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ondersteuning </a:t>
            </a:r>
            <a:r>
              <a:rPr lang="nl-NL" sz="2000" dirty="0">
                <a:ea typeface="Calibri" panose="020F0502020204030204" pitchFamily="34" charset="0"/>
                <a:cs typeface="Times New Roman" panose="02020603050405020304" pitchFamily="18" charset="0"/>
              </a:rPr>
              <a:t>op algemene dagelijkse levensverrichtingen (ADL)</a:t>
            </a:r>
          </a:p>
          <a:p>
            <a:endParaRPr lang="nl-NL" sz="2000" dirty="0" smtClean="0"/>
          </a:p>
          <a:p>
            <a:r>
              <a:rPr lang="nl-NL" sz="2000" dirty="0"/>
              <a:t>Voorbeeld casuïstiek: </a:t>
            </a:r>
          </a:p>
          <a:p>
            <a:pPr marL="457200" indent="-457200">
              <a:buFontTx/>
              <a:buChar char="-"/>
            </a:pPr>
            <a:r>
              <a:rPr lang="nl-NL" sz="2000" dirty="0"/>
              <a:t>Een inwoner </a:t>
            </a:r>
            <a:r>
              <a:rPr lang="nl-NL" sz="2000" dirty="0" smtClean="0"/>
              <a:t>waarbij net dementie is geconstateerd</a:t>
            </a:r>
          </a:p>
          <a:p>
            <a:pPr marL="457200" indent="-457200">
              <a:buFontTx/>
              <a:buChar char="-"/>
            </a:pPr>
            <a:r>
              <a:rPr lang="nl-NL" sz="2000" dirty="0" smtClean="0"/>
              <a:t>Een inwoner met een ontwikkelvraag o.g.v. algemene dagelijkse levensverrichtingen (ADL)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251194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1085486" y="410139"/>
            <a:ext cx="85286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800" b="1" dirty="0" smtClean="0">
                <a:solidFill>
                  <a:schemeClr val="accent6">
                    <a:lumMod val="75000"/>
                  </a:schemeClr>
                </a:solidFill>
              </a:rPr>
              <a:t>6. Dagbesteding in het algemeen</a:t>
            </a:r>
            <a:endParaRPr lang="nl-NL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880534" y="1241136"/>
            <a:ext cx="106359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Dagbesteding wordt ondersteund </a:t>
            </a:r>
            <a:r>
              <a:rPr lang="nl-NL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door een professional die aanwezig is op de groep.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Eventuele vrijwilligers zijn getraind in het omgaan met de inwoners.  De ondersteuning vindt altijd plaats onder verantwoordelijkheid van de professional. 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Vindt plaats in groepsverband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een locatie (</a:t>
            </a:r>
            <a:r>
              <a:rPr lang="nl-N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buiten de woonsituatie</a:t>
            </a:r>
            <a:r>
              <a:rPr lang="nl-NL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562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1814727" y="0"/>
            <a:ext cx="92661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800" b="1" dirty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nl-NL" sz="4800" b="1" dirty="0" smtClean="0">
                <a:solidFill>
                  <a:schemeClr val="accent6">
                    <a:lumMod val="75000"/>
                  </a:schemeClr>
                </a:solidFill>
              </a:rPr>
              <a:t>. Afbakening met Activerend Werk</a:t>
            </a:r>
            <a:endParaRPr lang="nl-NL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417301"/>
              </p:ext>
            </p:extLst>
          </p:nvPr>
        </p:nvGraphicFramePr>
        <p:xfrm>
          <a:off x="426720" y="830997"/>
          <a:ext cx="11521440" cy="5356376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608334"/>
                <a:gridCol w="5072626"/>
                <a:gridCol w="3840480"/>
              </a:tblGrid>
              <a:tr h="510056">
                <a:tc>
                  <a:txBody>
                    <a:bodyPr/>
                    <a:lstStyle/>
                    <a:p>
                      <a:pPr algn="ctr"/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/>
                        <a:t>Dagbesteding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/>
                        <a:t>Activerend Werk</a:t>
                      </a:r>
                      <a:endParaRPr lang="nl-NL" sz="2000" dirty="0"/>
                    </a:p>
                  </a:txBody>
                  <a:tcPr/>
                </a:tc>
              </a:tr>
              <a:tr h="598110">
                <a:tc>
                  <a:txBody>
                    <a:bodyPr/>
                    <a:lstStyle/>
                    <a:p>
                      <a:pPr algn="ctr"/>
                      <a:r>
                        <a:rPr lang="nl-NL" sz="2000" b="1" dirty="0" smtClean="0"/>
                        <a:t>Doelstelling</a:t>
                      </a:r>
                      <a:endParaRPr lang="nl-N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Het bevorderen of behouden van zelfredzaamheid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20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Het vertragen van de achteruitgang zelfredzaamheid </a:t>
                      </a: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nl-NL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(je</a:t>
                      </a:r>
                      <a:r>
                        <a:rPr lang="nl-NL" sz="2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doet iets voor jezelf) </a:t>
                      </a:r>
                      <a:endParaRPr lang="nl-NL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nl-NL" sz="2000" dirty="0" smtClean="0"/>
                        <a:t>Het leveren van een bijdrage aan anderen / de maatschappij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nl-NL" sz="2000" dirty="0" smtClean="0"/>
                        <a:t>(je</a:t>
                      </a:r>
                      <a:r>
                        <a:rPr lang="nl-NL" sz="2000" baseline="0" dirty="0" smtClean="0"/>
                        <a:t> doet iets voor anderen)</a:t>
                      </a:r>
                      <a:endParaRPr lang="nl-NL" sz="2000" dirty="0" smtClean="0"/>
                    </a:p>
                  </a:txBody>
                  <a:tcPr/>
                </a:tc>
              </a:tr>
              <a:tr h="1076597">
                <a:tc>
                  <a:txBody>
                    <a:bodyPr/>
                    <a:lstStyle/>
                    <a:p>
                      <a:pPr algn="ctr"/>
                      <a:r>
                        <a:rPr lang="nl-NL" sz="2000" b="1" dirty="0" smtClean="0"/>
                        <a:t>Resultaat</a:t>
                      </a:r>
                      <a:endParaRPr lang="nl-N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nl-NL" sz="2000" dirty="0" smtClean="0"/>
                        <a:t>Ontlasting van mantelzorger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nl-NL" sz="2000" dirty="0" smtClean="0"/>
                        <a:t>Het aanleren/onderhouden van vaardigheden om zelfredzamer te worden of te blijven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nl-NL" sz="2000" dirty="0" smtClean="0"/>
                        <a:t>Het bieden van een stabiele </a:t>
                      </a:r>
                      <a:r>
                        <a:rPr lang="nl-NL" sz="2000" dirty="0" err="1" smtClean="0"/>
                        <a:t>dagstructuur</a:t>
                      </a:r>
                      <a:endParaRPr lang="nl-NL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nl-NL" sz="2000" dirty="0" smtClean="0"/>
                        <a:t>Het leren uitvoeren van taken of werkzaamheden op een werkplek/werkomgeving</a:t>
                      </a:r>
                      <a:endParaRPr lang="nl-NL" sz="2000" dirty="0"/>
                    </a:p>
                  </a:txBody>
                  <a:tcPr/>
                </a:tc>
              </a:tr>
              <a:tr h="1076597">
                <a:tc>
                  <a:txBody>
                    <a:bodyPr/>
                    <a:lstStyle/>
                    <a:p>
                      <a:pPr algn="ctr"/>
                      <a:r>
                        <a:rPr lang="nl-NL" sz="2000" b="1" dirty="0" smtClean="0"/>
                        <a:t>Voor</a:t>
                      </a:r>
                      <a:r>
                        <a:rPr lang="nl-NL" sz="2000" b="1" baseline="0" dirty="0" smtClean="0"/>
                        <a:t> wie? </a:t>
                      </a:r>
                    </a:p>
                    <a:p>
                      <a:pPr algn="ctr"/>
                      <a:r>
                        <a:rPr lang="nl-NL" sz="2000" b="1" baseline="0" dirty="0" smtClean="0"/>
                        <a:t>Inwoners…</a:t>
                      </a:r>
                      <a:endParaRPr lang="nl-N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nl-NL" sz="2000" dirty="0" smtClean="0"/>
                        <a:t>Die de pensioengerechtigde</a:t>
                      </a:r>
                      <a:r>
                        <a:rPr lang="nl-NL" sz="2000" baseline="0" dirty="0" smtClean="0"/>
                        <a:t> leeftijd hebben bereikt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nl-NL" sz="2000" baseline="0" dirty="0" smtClean="0"/>
                        <a:t>Waarvoor activerend werk niet passend is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nl-NL" sz="2000" baseline="0" dirty="0" smtClean="0"/>
                        <a:t>Waarvan de mantelzorger overbelast is of dit dreigt te raken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nl-NL" sz="2000" dirty="0" smtClean="0"/>
                        <a:t>In de leeftijd van 16 tot pensioengerechtigde leeftijd.</a:t>
                      </a:r>
                      <a:r>
                        <a:rPr lang="nl-NL" sz="2000" baseline="0" dirty="0" smtClean="0"/>
                        <a:t> </a:t>
                      </a:r>
                      <a:endParaRPr lang="nl-NL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642908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1182</TotalTime>
  <Words>928</Words>
  <Application>Microsoft Office PowerPoint</Application>
  <PresentationFormat>Breedbeeld</PresentationFormat>
  <Paragraphs>100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Times New Roman</vt:lpstr>
      <vt:lpstr>Wingdings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Gemeente Arnhem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Huub Winters</dc:creator>
  <cp:lastModifiedBy>Huub Winters</cp:lastModifiedBy>
  <cp:revision>49</cp:revision>
  <dcterms:created xsi:type="dcterms:W3CDTF">2019-02-21T12:24:34Z</dcterms:created>
  <dcterms:modified xsi:type="dcterms:W3CDTF">2019-04-23T11:18:21Z</dcterms:modified>
</cp:coreProperties>
</file>